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1"/>
  </p:handoutMasterIdLst>
  <p:sldIdLst>
    <p:sldId id="256" r:id="rId2"/>
    <p:sldId id="290" r:id="rId3"/>
    <p:sldId id="294" r:id="rId4"/>
    <p:sldId id="292" r:id="rId5"/>
    <p:sldId id="293" r:id="rId6"/>
    <p:sldId id="291" r:id="rId7"/>
    <p:sldId id="257" r:id="rId8"/>
    <p:sldId id="262" r:id="rId9"/>
    <p:sldId id="263" r:id="rId10"/>
    <p:sldId id="264" r:id="rId11"/>
    <p:sldId id="258" r:id="rId12"/>
    <p:sldId id="259" r:id="rId13"/>
    <p:sldId id="260" r:id="rId14"/>
    <p:sldId id="261" r:id="rId15"/>
    <p:sldId id="265" r:id="rId16"/>
    <p:sldId id="266" r:id="rId17"/>
    <p:sldId id="267" r:id="rId18"/>
    <p:sldId id="269" r:id="rId19"/>
    <p:sldId id="270" r:id="rId20"/>
    <p:sldId id="272" r:id="rId21"/>
    <p:sldId id="271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5" r:id="rId4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5" d="100"/>
          <a:sy n="115" d="100"/>
        </p:scale>
        <p:origin x="-2984" y="-8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E85C3-B060-944C-82A3-4E06D65E2C61}" type="datetimeFigureOut">
              <a:rPr lang="en-US" smtClean="0"/>
              <a:t>1/16/13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0EB9-6F20-AA49-A6C5-535FE29B1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6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339-219A-4EB0-BEF4-B9F0A18A8D34}" type="datetimeFigureOut">
              <a:rPr lang="en-US" smtClean="0"/>
              <a:t>1/16/13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23BFC-9FC4-4256-946D-14D74BBDE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33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339-219A-4EB0-BEF4-B9F0A18A8D34}" type="datetimeFigureOut">
              <a:rPr lang="en-US" smtClean="0"/>
              <a:t>1/16/13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23BFC-9FC4-4256-946D-14D74BBDE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5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339-219A-4EB0-BEF4-B9F0A18A8D34}" type="datetimeFigureOut">
              <a:rPr lang="en-US" smtClean="0"/>
              <a:t>1/16/13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23BFC-9FC4-4256-946D-14D74BBDE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98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339-219A-4EB0-BEF4-B9F0A18A8D34}" type="datetimeFigureOut">
              <a:rPr lang="en-US" smtClean="0"/>
              <a:t>1/16/13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23BFC-9FC4-4256-946D-14D74BBDE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74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339-219A-4EB0-BEF4-B9F0A18A8D34}" type="datetimeFigureOut">
              <a:rPr lang="en-US" smtClean="0"/>
              <a:t>1/16/13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23BFC-9FC4-4256-946D-14D74BBDE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34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339-219A-4EB0-BEF4-B9F0A18A8D34}" type="datetimeFigureOut">
              <a:rPr lang="en-US" smtClean="0"/>
              <a:t>1/16/13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23BFC-9FC4-4256-946D-14D74BBDE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8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339-219A-4EB0-BEF4-B9F0A18A8D34}" type="datetimeFigureOut">
              <a:rPr lang="en-US" smtClean="0"/>
              <a:t>1/16/13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23BFC-9FC4-4256-946D-14D74BBDE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07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339-219A-4EB0-BEF4-B9F0A18A8D34}" type="datetimeFigureOut">
              <a:rPr lang="en-US" smtClean="0"/>
              <a:t>1/16/13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23BFC-9FC4-4256-946D-14D74BBDE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06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339-219A-4EB0-BEF4-B9F0A18A8D34}" type="datetimeFigureOut">
              <a:rPr lang="en-US" smtClean="0"/>
              <a:t>1/16/13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23BFC-9FC4-4256-946D-14D74BBDE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41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339-219A-4EB0-BEF4-B9F0A18A8D34}" type="datetimeFigureOut">
              <a:rPr lang="en-US" smtClean="0"/>
              <a:t>1/16/13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23BFC-9FC4-4256-946D-14D74BBDE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5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6339-219A-4EB0-BEF4-B9F0A18A8D34}" type="datetimeFigureOut">
              <a:rPr lang="en-US" smtClean="0"/>
              <a:t>1/16/13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23BFC-9FC4-4256-946D-14D74BBDE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1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06339-219A-4EB0-BEF4-B9F0A18A8D34}" type="datetimeFigureOut">
              <a:rPr lang="en-US" smtClean="0"/>
              <a:t>1/16/13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23BFC-9FC4-4256-946D-14D74BBDE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73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pps.webofknowledge.com.ezp-prod1.hul.harvard.edu/" TargetMode="Externa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ci2.cns.iu.edu/user/documentation.php" TargetMode="External"/><Relationship Id="rId3" Type="http://schemas.openxmlformats.org/officeDocument/2006/relationships/hyperlink" Target="mailto:support@help.hmdc.harvard.edu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inyurl.com/CitAn-feedback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ci2.cns.iu.edu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Bibliometrics</a:t>
            </a:r>
            <a:r>
              <a:rPr lang="en-US" dirty="0" smtClean="0"/>
              <a:t> with Sci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6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err="1" smtClean="0"/>
              <a:t>Ista</a:t>
            </a:r>
            <a:r>
              <a:rPr lang="en-US" dirty="0" smtClean="0"/>
              <a:t> Zahn and Steve Worthington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49" y="4117975"/>
            <a:ext cx="6412699" cy="15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12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Temporal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Examine trends in </a:t>
            </a:r>
            <a:r>
              <a:rPr lang="en-US" dirty="0" smtClean="0"/>
              <a:t>publications </a:t>
            </a:r>
            <a:r>
              <a:rPr lang="en-US" dirty="0"/>
              <a:t>in the Journal </a:t>
            </a:r>
            <a:r>
              <a:rPr lang="en-US" dirty="0" smtClean="0"/>
              <a:t>“</a:t>
            </a:r>
            <a:r>
              <a:rPr lang="en-US" dirty="0" err="1" smtClean="0"/>
              <a:t>Scientometrics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/>
              <a:t>Main </a:t>
            </a:r>
            <a:r>
              <a:rPr lang="en-US" dirty="0" smtClean="0"/>
              <a:t>questions</a:t>
            </a:r>
            <a:r>
              <a:rPr lang="en-US" dirty="0"/>
              <a:t>: </a:t>
            </a:r>
          </a:p>
          <a:p>
            <a:r>
              <a:rPr lang="en-US" dirty="0"/>
              <a:t>What are the trends in topics studied over </a:t>
            </a:r>
            <a:r>
              <a:rPr lang="en-US" dirty="0" smtClean="0"/>
              <a:t>time</a:t>
            </a:r>
            <a:r>
              <a:rPr lang="en-US" dirty="0"/>
              <a:t>? </a:t>
            </a:r>
          </a:p>
          <a:p>
            <a:r>
              <a:rPr lang="en-US" dirty="0" smtClean="0"/>
              <a:t>Who are the authors with the most longevity?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55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Locate Citations to be Analyzed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153400" cy="1143000"/>
          </a:xfrm>
        </p:spPr>
        <p:txBody>
          <a:bodyPr/>
          <a:lstStyle/>
          <a:p>
            <a:r>
              <a:rPr lang="en-US" dirty="0">
                <a:hlinkClick r:id="rId2"/>
              </a:rPr>
              <a:t>http://apps.webofknowledge.com.ezp-prod1.hul.harvard.edu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62200"/>
            <a:ext cx="7315200" cy="42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02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 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Download to a delimited plain text format</a:t>
            </a:r>
          </a:p>
          <a:p>
            <a:r>
              <a:rPr lang="en-US" dirty="0" err="1" smtClean="0"/>
              <a:t>WoS</a:t>
            </a:r>
            <a:r>
              <a:rPr lang="en-US" dirty="0" smtClean="0"/>
              <a:t> only allows 500 records to be exported at a time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286001"/>
            <a:ext cx="7162800" cy="441761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600200" y="4724400"/>
            <a:ext cx="2057400" cy="6096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05200" y="4800600"/>
            <a:ext cx="1828800" cy="533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57800" y="4724400"/>
            <a:ext cx="2209800" cy="6096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47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Rename and Load Saved Records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Rename the save records from “</a:t>
            </a:r>
            <a:r>
              <a:rPr lang="en-US" dirty="0" err="1" smtClean="0"/>
              <a:t>filename.txt</a:t>
            </a:r>
            <a:r>
              <a:rPr lang="en-US" dirty="0" smtClean="0"/>
              <a:t>” to “</a:t>
            </a:r>
            <a:r>
              <a:rPr lang="en-US" dirty="0" err="1" smtClean="0"/>
              <a:t>filename.isi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If you have multiple record files, merge them</a:t>
            </a:r>
          </a:p>
          <a:p>
            <a:r>
              <a:rPr lang="en-US" dirty="0" smtClean="0"/>
              <a:t>Load records in Sci</a:t>
            </a:r>
            <a:r>
              <a:rPr lang="en-US" baseline="30000" dirty="0" smtClean="0"/>
              <a:t>2 </a:t>
            </a:r>
          </a:p>
          <a:p>
            <a:endParaRPr lang="en-US" baseline="30000" dirty="0"/>
          </a:p>
          <a:p>
            <a:r>
              <a:rPr lang="en-US" dirty="0" smtClean="0"/>
              <a:t>Check console log for errors or warnings</a:t>
            </a:r>
            <a:endParaRPr lang="en-US" baseline="30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200400"/>
            <a:ext cx="3454400" cy="65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0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Temporal Analysis: Author Longevity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2000"/>
          </a:xfrm>
        </p:spPr>
        <p:txBody>
          <a:bodyPr/>
          <a:lstStyle/>
          <a:p>
            <a:r>
              <a:rPr lang="en-US" dirty="0" smtClean="0"/>
              <a:t>Burst detection for authors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362200"/>
            <a:ext cx="3182209" cy="1610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971800"/>
            <a:ext cx="5028676" cy="334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51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Burst Detection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</p:spPr>
        <p:txBody>
          <a:bodyPr/>
          <a:lstStyle/>
          <a:p>
            <a:r>
              <a:rPr lang="en-US" dirty="0" smtClean="0"/>
              <a:t>Often you will need to export data from Sci2, perform calculations/manipulations in another program, and reload the data</a:t>
            </a:r>
          </a:p>
          <a:p>
            <a:r>
              <a:rPr lang="en-US" dirty="0" smtClean="0"/>
              <a:t>In this case we need to add the end date for authors who published in 2012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962400"/>
            <a:ext cx="2963109" cy="1734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572000"/>
            <a:ext cx="4388571" cy="125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45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Author Longevity</a:t>
            </a:r>
            <a:endParaRPr lang="en-US" dirty="0"/>
          </a:p>
        </p:txBody>
      </p:sp>
      <p:pic>
        <p:nvPicPr>
          <p:cNvPr id="3" name="Picture 2" descr="Screen Shot 2013-01-03 at 4.18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95400"/>
            <a:ext cx="3276600" cy="14484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057400"/>
            <a:ext cx="5896535" cy="375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91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plot showing the temporal extent of </a:t>
            </a:r>
            <a:r>
              <a:rPr lang="en-US" dirty="0" err="1" smtClean="0"/>
              <a:t>Scientometrics</a:t>
            </a:r>
            <a:r>
              <a:rPr lang="en-US" dirty="0" smtClean="0"/>
              <a:t> article keywords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84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Geospatial Analysis: Corresponding </a:t>
            </a:r>
            <a:br>
              <a:rPr lang="en-US" dirty="0" smtClean="0"/>
            </a:br>
            <a:r>
              <a:rPr lang="en-US" dirty="0" smtClean="0"/>
              <a:t>Author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/>
          <a:lstStyle/>
          <a:p>
            <a:r>
              <a:rPr lang="en-US" dirty="0"/>
              <a:t>Examine </a:t>
            </a:r>
            <a:r>
              <a:rPr lang="en-US" dirty="0" smtClean="0"/>
              <a:t>origin of “</a:t>
            </a:r>
            <a:r>
              <a:rPr lang="en-US" dirty="0" err="1" smtClean="0"/>
              <a:t>Scientometrics</a:t>
            </a:r>
            <a:r>
              <a:rPr lang="en-US" dirty="0" smtClean="0"/>
              <a:t>” publications</a:t>
            </a:r>
          </a:p>
          <a:p>
            <a:r>
              <a:rPr lang="en-US" dirty="0" smtClean="0"/>
              <a:t>Start by extracting zip codes: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43200"/>
            <a:ext cx="3848100" cy="162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86200"/>
            <a:ext cx="49784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75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Extraneous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76599"/>
          </a:xfrm>
        </p:spPr>
        <p:txBody>
          <a:bodyPr>
            <a:normAutofit/>
          </a:bodyPr>
          <a:lstStyle/>
          <a:p>
            <a:r>
              <a:rPr lang="en-US" dirty="0" smtClean="0"/>
              <a:t>Open the data in a spreadsheet and remove all but the zip code column</a:t>
            </a:r>
          </a:p>
          <a:p>
            <a:r>
              <a:rPr lang="en-US" dirty="0" smtClean="0"/>
              <a:t>Create a new column named “Records” and set all values to 1</a:t>
            </a:r>
          </a:p>
          <a:p>
            <a:r>
              <a:rPr lang="en-US" dirty="0" smtClean="0"/>
              <a:t>Save the file and load it in Sci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198513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Bibliometrics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Bibliometrics</a:t>
            </a:r>
            <a:r>
              <a:rPr lang="en-US" dirty="0" smtClean="0"/>
              <a:t> is the study of publications</a:t>
            </a:r>
          </a:p>
          <a:p>
            <a:r>
              <a:rPr lang="en-US" dirty="0" smtClean="0"/>
              <a:t>Key techniques/tools include:</a:t>
            </a:r>
          </a:p>
          <a:p>
            <a:pPr lvl="1"/>
            <a:r>
              <a:rPr lang="en-US" dirty="0" smtClean="0"/>
              <a:t>Co-authorship analysis</a:t>
            </a:r>
          </a:p>
          <a:p>
            <a:pPr lvl="1"/>
            <a:r>
              <a:rPr lang="en-US" dirty="0" smtClean="0"/>
              <a:t>Co-citation analysis</a:t>
            </a:r>
          </a:p>
          <a:p>
            <a:pPr lvl="1"/>
            <a:r>
              <a:rPr lang="en-US" dirty="0" smtClean="0"/>
              <a:t>Impact factors</a:t>
            </a:r>
          </a:p>
          <a:p>
            <a:pPr lvl="1"/>
            <a:r>
              <a:rPr lang="en-US" dirty="0" smtClean="0"/>
              <a:t>Text/</a:t>
            </a:r>
            <a:r>
              <a:rPr lang="en-US" dirty="0"/>
              <a:t>k</a:t>
            </a:r>
            <a:r>
              <a:rPr lang="en-US" dirty="0" smtClean="0"/>
              <a:t>eyword analysis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253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Records by Zip Code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00200"/>
            <a:ext cx="4483100" cy="156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819400"/>
            <a:ext cx="3683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87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Latitude and Longitude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24000"/>
            <a:ext cx="3987800" cy="135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667000"/>
            <a:ext cx="45847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86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Article Origins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5181600" cy="13333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971800"/>
            <a:ext cx="7391400" cy="35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1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Visualize influence (operationalized as number of times cited) by geographical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664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Analysis I: Co-Authorship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2971800"/>
          </a:xfrm>
        </p:spPr>
        <p:txBody>
          <a:bodyPr/>
          <a:lstStyle/>
          <a:p>
            <a:r>
              <a:rPr lang="en-US" dirty="0" smtClean="0"/>
              <a:t>Networks consist of nodes and edges</a:t>
            </a:r>
          </a:p>
          <a:p>
            <a:pPr lvl="1"/>
            <a:r>
              <a:rPr lang="en-US" dirty="0" smtClean="0"/>
              <a:t>Nodes represent entities (authors in this case)</a:t>
            </a:r>
          </a:p>
          <a:p>
            <a:pPr lvl="1"/>
            <a:r>
              <a:rPr lang="en-US" dirty="0" smtClean="0"/>
              <a:t>Edges represent relationship (co-authorship in this case)</a:t>
            </a:r>
          </a:p>
          <a:p>
            <a:r>
              <a:rPr lang="en-US" dirty="0" smtClean="0"/>
              <a:t>Co-authorship networks are used to visualize collaborative networks in an academic community</a:t>
            </a:r>
          </a:p>
          <a:p>
            <a:r>
              <a:rPr lang="en-US" dirty="0" smtClean="0"/>
              <a:t>Start by extracting the co-authorship network: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343400"/>
            <a:ext cx="4876800" cy="21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7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Calculate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90600"/>
          </a:xfrm>
        </p:spPr>
        <p:txBody>
          <a:bodyPr/>
          <a:lstStyle/>
          <a:p>
            <a:r>
              <a:rPr lang="en-US" dirty="0" smtClean="0"/>
              <a:t>The graph will be more interesting with attributes</a:t>
            </a:r>
          </a:p>
          <a:p>
            <a:pPr lvl="1"/>
            <a:r>
              <a:rPr lang="en-US" dirty="0" smtClean="0"/>
              <a:t>Add degree (number of connections):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057400"/>
            <a:ext cx="6477000" cy="134609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5052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Add centrality (number of steps to other nodes):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038600"/>
            <a:ext cx="6096000" cy="257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43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Co-Authorship Network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4724400" cy="1032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667000"/>
            <a:ext cx="3124200" cy="312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1" y="3962401"/>
            <a:ext cx="16002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2667000"/>
            <a:ext cx="3091727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13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On Main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5000"/>
          </a:xfrm>
        </p:spPr>
        <p:txBody>
          <a:bodyPr/>
          <a:lstStyle/>
          <a:p>
            <a:r>
              <a:rPr lang="en-US" dirty="0" smtClean="0"/>
              <a:t>The co-author network has one main cluster, with many smaller isolated cluster</a:t>
            </a:r>
          </a:p>
          <a:p>
            <a:r>
              <a:rPr lang="en-US" dirty="0" smtClean="0"/>
              <a:t>The main cluster can be extracted using weak component clustering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581400"/>
            <a:ext cx="6858000" cy="263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64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Main Co-Authorship Cluster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71600"/>
            <a:ext cx="7413513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16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Author Attributes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514744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200400"/>
            <a:ext cx="49911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02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62200"/>
            <a:ext cx="8229600" cy="1143000"/>
          </a:xfrm>
        </p:spPr>
        <p:txBody>
          <a:bodyPr/>
          <a:lstStyle/>
          <a:p>
            <a:r>
              <a:rPr lang="en-US" dirty="0" smtClean="0"/>
              <a:t>Why Study </a:t>
            </a:r>
            <a:r>
              <a:rPr lang="en-US" dirty="0"/>
              <a:t>P</a:t>
            </a:r>
            <a:r>
              <a:rPr lang="en-US" dirty="0" smtClean="0"/>
              <a:t>ublications?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526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Co-Authorship 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9200"/>
            <a:ext cx="7239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91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 Analysis </a:t>
            </a:r>
            <a:r>
              <a:rPr lang="en-US" dirty="0"/>
              <a:t>2</a:t>
            </a:r>
            <a:r>
              <a:rPr lang="en-US" dirty="0" smtClean="0"/>
              <a:t>: Co-Citation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828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Co-citation analysis is a way of quantifying document similarity based on the number of times documents are cited together</a:t>
            </a:r>
          </a:p>
          <a:p>
            <a:r>
              <a:rPr lang="en-US" dirty="0" smtClean="0"/>
              <a:t>Start by extracting a paper citation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200400"/>
            <a:ext cx="3733800" cy="168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52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Extract Co-Citations for Documents Published In </a:t>
            </a:r>
            <a:r>
              <a:rPr lang="en-US" dirty="0" err="1" smtClean="0"/>
              <a:t>Scientometrics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981200"/>
            <a:ext cx="3429000" cy="18997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52600"/>
            <a:ext cx="4162425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4343400"/>
            <a:ext cx="3911600" cy="217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17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And Visualize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609600"/>
          </a:xfrm>
        </p:spPr>
        <p:txBody>
          <a:bodyPr/>
          <a:lstStyle/>
          <a:p>
            <a:r>
              <a:rPr lang="en-US" dirty="0" smtClean="0"/>
              <a:t>The Co-citation network is very large: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466" y="4191000"/>
            <a:ext cx="36671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91" y="1600200"/>
            <a:ext cx="2801937" cy="152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403" y="1676400"/>
            <a:ext cx="4600575" cy="2132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84489" y="3808816"/>
            <a:ext cx="8229600" cy="458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Faster to layout the network with </a:t>
            </a:r>
            <a:r>
              <a:rPr lang="en-US" dirty="0" err="1" smtClean="0"/>
              <a:t>DrL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013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Co-Citations: Fix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400"/>
          </a:xfrm>
        </p:spPr>
        <p:txBody>
          <a:bodyPr/>
          <a:lstStyle/>
          <a:p>
            <a:r>
              <a:rPr lang="en-US" dirty="0" smtClean="0"/>
              <a:t>View the graph in GUESS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209800"/>
            <a:ext cx="2362200" cy="117141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85800" y="3505200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Increase node distance (in GUESS)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114800"/>
            <a:ext cx="4572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32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Co-Citations: Map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"/>
          </a:xfrm>
        </p:spPr>
        <p:txBody>
          <a:bodyPr/>
          <a:lstStyle/>
          <a:p>
            <a:r>
              <a:rPr lang="en-US" dirty="0" smtClean="0"/>
              <a:t>Resize nodes based on citation 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86000"/>
            <a:ext cx="5499100" cy="183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52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Co-Citations: Final 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524000"/>
            <a:ext cx="5105399" cy="449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90600"/>
          </a:xfrm>
        </p:spPr>
        <p:txBody>
          <a:bodyPr/>
          <a:lstStyle/>
          <a:p>
            <a:r>
              <a:rPr lang="en-US" dirty="0" smtClean="0"/>
              <a:t>Extract and visualize a network of the co-occurrence of original keywords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30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More?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Sci</a:t>
            </a:r>
            <a:r>
              <a:rPr lang="en-US" baseline="30000" dirty="0" smtClean="0"/>
              <a:t>2 </a:t>
            </a:r>
            <a:r>
              <a:rPr lang="en-US" dirty="0"/>
              <a:t>Documentation: </a:t>
            </a:r>
            <a:r>
              <a:rPr lang="en-US" dirty="0">
                <a:hlinkClick r:id="rId2"/>
              </a:rPr>
              <a:t>https://sci2.cns.iu.edu/user/</a:t>
            </a:r>
            <a:r>
              <a:rPr lang="en-US" dirty="0" smtClean="0">
                <a:hlinkClick r:id="rId2"/>
              </a:rPr>
              <a:t>documentation.php</a:t>
            </a:r>
            <a:r>
              <a:rPr lang="en-US" dirty="0" smtClean="0"/>
              <a:t> </a:t>
            </a:r>
          </a:p>
          <a:p>
            <a:r>
              <a:rPr lang="en-US" dirty="0" smtClean="0"/>
              <a:t>Harvard IQSS Research Technology Consulting</a:t>
            </a:r>
          </a:p>
          <a:p>
            <a:pPr lvl="1"/>
            <a:r>
              <a:rPr lang="en-US" dirty="0"/>
              <a:t>Our PhD consulting team serves Harvard's social science community, performing </a:t>
            </a:r>
            <a:r>
              <a:rPr lang="en-US" b="1" dirty="0"/>
              <a:t>free</a:t>
            </a:r>
            <a:r>
              <a:rPr lang="en-US" dirty="0"/>
              <a:t> in-person consulting on research issues as a part of the Institute for Quantitative Social </a:t>
            </a:r>
            <a:r>
              <a:rPr lang="en-US" dirty="0" smtClean="0"/>
              <a:t>Science</a:t>
            </a:r>
          </a:p>
          <a:p>
            <a:pPr lvl="1"/>
            <a:r>
              <a:rPr lang="en-US" dirty="0" smtClean="0"/>
              <a:t>Send email to </a:t>
            </a:r>
            <a:r>
              <a:rPr lang="en-US" dirty="0" smtClean="0">
                <a:hlinkClick r:id="rId3"/>
              </a:rPr>
              <a:t>support@help.hmdc.harvard.edu</a:t>
            </a:r>
            <a:endParaRPr lang="en-US" dirty="0" smtClean="0"/>
          </a:p>
          <a:p>
            <a:r>
              <a:rPr lang="en-US" dirty="0" smtClean="0"/>
              <a:t>Refer to the course handout for alternative </a:t>
            </a:r>
            <a:r>
              <a:rPr lang="en-US" dirty="0" err="1" smtClean="0"/>
              <a:t>bibliometric</a:t>
            </a:r>
            <a:r>
              <a:rPr lang="en-US" dirty="0" smtClean="0"/>
              <a:t> software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34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Please Give Us Your Constructive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new course, so your feedback is very important!</a:t>
            </a:r>
          </a:p>
          <a:p>
            <a:r>
              <a:rPr lang="en-US" dirty="0" smtClean="0"/>
              <a:t>Please </a:t>
            </a:r>
            <a:r>
              <a:rPr lang="en-US" dirty="0"/>
              <a:t>go to </a:t>
            </a:r>
            <a:r>
              <a:rPr lang="en-US" dirty="0">
                <a:hlinkClick r:id="rId2"/>
              </a:rPr>
              <a:t>http://tinyurl.com/CitAn-</a:t>
            </a:r>
            <a:r>
              <a:rPr lang="en-US" dirty="0" smtClean="0">
                <a:hlinkClick r:id="rId2"/>
              </a:rPr>
              <a:t>feedback</a:t>
            </a:r>
            <a:r>
              <a:rPr lang="en-US" dirty="0" smtClean="0"/>
              <a:t> and tell us how we can improve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21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67200"/>
            <a:ext cx="2743200" cy="1752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Map relationships among fields</a:t>
            </a:r>
            <a:endParaRPr lang="en-US" dirty="0"/>
          </a:p>
        </p:txBody>
      </p:sp>
      <p:pic>
        <p:nvPicPr>
          <p:cNvPr id="4" name="Picture 3" descr="Sci200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89" y="0"/>
            <a:ext cx="764930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99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71600"/>
            <a:ext cx="2209800" cy="1828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Map temporal trends</a:t>
            </a:r>
            <a:endParaRPr lang="en-US" dirty="0"/>
          </a:p>
        </p:txBody>
      </p:sp>
      <p:pic>
        <p:nvPicPr>
          <p:cNvPr id="4" name="Picture 3" descr="Jones 2011-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76200"/>
            <a:ext cx="6194926" cy="6477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28600" y="3657600"/>
            <a:ext cx="22098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(e.g., in cancer publishing)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452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Software Should I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alternatives, each with their own strengths and weaknesses</a:t>
            </a:r>
          </a:p>
          <a:p>
            <a:r>
              <a:rPr lang="en-US" dirty="0" smtClean="0"/>
              <a:t>In this workshop we will focus on Sci</a:t>
            </a:r>
            <a:r>
              <a:rPr lang="en-US" baseline="30000" dirty="0" smtClean="0"/>
              <a:t>2</a:t>
            </a:r>
            <a:r>
              <a:rPr lang="en-US" dirty="0" smtClean="0"/>
              <a:t>, a program with a good balance of flexibility and ease of use</a:t>
            </a:r>
          </a:p>
          <a:p>
            <a:r>
              <a:rPr lang="en-US" dirty="0" smtClean="0"/>
              <a:t>Refer to the handout for descriptions of alterative programs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61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Sci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sci2.cns.iu.edu</a:t>
            </a:r>
            <a:endParaRPr lang="en-US" dirty="0" smtClean="0"/>
          </a:p>
          <a:p>
            <a:r>
              <a:rPr lang="en-US" dirty="0"/>
              <a:t>Free </a:t>
            </a:r>
            <a:r>
              <a:rPr lang="en-US" dirty="0" smtClean="0"/>
              <a:t>registration </a:t>
            </a:r>
            <a:r>
              <a:rPr lang="en-US" dirty="0"/>
              <a:t>required </a:t>
            </a:r>
          </a:p>
          <a:p>
            <a:r>
              <a:rPr lang="en-US" dirty="0"/>
              <a:t>Download then unzip </a:t>
            </a:r>
          </a:p>
          <a:p>
            <a:r>
              <a:rPr lang="en-US" dirty="0"/>
              <a:t>No need to install just run the sci2 executable </a:t>
            </a:r>
            <a:r>
              <a:rPr lang="en-US" dirty="0" smtClean="0"/>
              <a:t>from the unzipped </a:t>
            </a:r>
            <a:r>
              <a:rPr lang="en-US" dirty="0"/>
              <a:t>sci2 directory</a:t>
            </a:r>
          </a:p>
        </p:txBody>
      </p:sp>
    </p:spTree>
    <p:extLst>
      <p:ext uri="{BB962C8B-B14F-4D97-AF65-F5344CB8AC3E}">
        <p14:creationId xmlns:p14="http://schemas.microsoft.com/office/powerpoint/2010/main" val="3206709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Analyses Available in Sci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Temporal: When did activity occur?</a:t>
            </a:r>
          </a:p>
          <a:p>
            <a:r>
              <a:rPr lang="en-US" dirty="0"/>
              <a:t>Geospatial: Where did activity occur?</a:t>
            </a:r>
          </a:p>
          <a:p>
            <a:r>
              <a:rPr lang="en-US" dirty="0"/>
              <a:t>Topical: What occurred?</a:t>
            </a:r>
          </a:p>
          <a:p>
            <a:r>
              <a:rPr lang="en-US" dirty="0"/>
              <a:t>Network: How are entities related?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62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 </a:t>
            </a:r>
            <a:r>
              <a:rPr lang="en-US" dirty="0" smtClean="0"/>
              <a:t>citation </a:t>
            </a:r>
            <a:r>
              <a:rPr lang="en-US" dirty="0"/>
              <a:t>data to be analyzed </a:t>
            </a:r>
          </a:p>
          <a:p>
            <a:r>
              <a:rPr lang="en-US" dirty="0"/>
              <a:t>Load data in Sci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r>
              <a:rPr lang="en-US" dirty="0"/>
              <a:t>Prepare and pre-process data: remove duplicates, extract networks, aggregate etc. </a:t>
            </a:r>
          </a:p>
          <a:p>
            <a:r>
              <a:rPr lang="en-US" dirty="0"/>
              <a:t>Analyze: burst </a:t>
            </a:r>
            <a:r>
              <a:rPr lang="en-US" dirty="0" smtClean="0"/>
              <a:t>detection</a:t>
            </a:r>
            <a:r>
              <a:rPr lang="en-US" dirty="0"/>
              <a:t>, geocoding, clustering etc. </a:t>
            </a:r>
          </a:p>
          <a:p>
            <a:r>
              <a:rPr lang="en-US" dirty="0"/>
              <a:t>Visualize: Time series, </a:t>
            </a:r>
            <a:r>
              <a:rPr lang="en-US" dirty="0" smtClean="0"/>
              <a:t>geospatial</a:t>
            </a:r>
            <a:r>
              <a:rPr lang="en-US" dirty="0"/>
              <a:t>, network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03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2955</TotalTime>
  <Words>829</Words>
  <Application>Microsoft Macintosh PowerPoint</Application>
  <PresentationFormat>On-screen Show (4:3)</PresentationFormat>
  <Paragraphs>110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Introduction to Bibliometrics with Sci2</vt:lpstr>
      <vt:lpstr>What is Bibliometrics?</vt:lpstr>
      <vt:lpstr>Why Study Publications?</vt:lpstr>
      <vt:lpstr>Map relationships among fields</vt:lpstr>
      <vt:lpstr>Map temporal trends</vt:lpstr>
      <vt:lpstr>What Software Should I Use?</vt:lpstr>
      <vt:lpstr>Download Sci2</vt:lpstr>
      <vt:lpstr>Analyses Available in Sci2</vt:lpstr>
      <vt:lpstr>Workflow Overview</vt:lpstr>
      <vt:lpstr>Example 1: Temporal Analysis </vt:lpstr>
      <vt:lpstr>Locate Citations to be Analyzed</vt:lpstr>
      <vt:lpstr>Download Citations</vt:lpstr>
      <vt:lpstr>Rename and Load Saved Records</vt:lpstr>
      <vt:lpstr>Temporal Analysis: Author Longevity</vt:lpstr>
      <vt:lpstr>Clean Burst Detection Results</vt:lpstr>
      <vt:lpstr>Plot Author Longevity</vt:lpstr>
      <vt:lpstr>Your Turn!</vt:lpstr>
      <vt:lpstr>Geospatial Analysis: Corresponding  Author Location</vt:lpstr>
      <vt:lpstr>Remove Extraneous Data</vt:lpstr>
      <vt:lpstr>Aggregate Records by Zip Code</vt:lpstr>
      <vt:lpstr>Extract Latitude and Longitude</vt:lpstr>
      <vt:lpstr>Visualize Article Origins</vt:lpstr>
      <vt:lpstr>Your Turn!</vt:lpstr>
      <vt:lpstr>Network Analysis I: Co-Authorship</vt:lpstr>
      <vt:lpstr>Calculate Node Attributes</vt:lpstr>
      <vt:lpstr>Graph Co-Authorship Network</vt:lpstr>
      <vt:lpstr>Focus On Main Cluster</vt:lpstr>
      <vt:lpstr>Graph Main Co-Authorship Cluster</vt:lpstr>
      <vt:lpstr>Add Author Attributes</vt:lpstr>
      <vt:lpstr>Final Co-Authorship Graph</vt:lpstr>
      <vt:lpstr>Network Analysis 2: Co-Citation</vt:lpstr>
      <vt:lpstr>Extract Co-Citations for Documents Published In Scientometrics </vt:lpstr>
      <vt:lpstr>Layout And Visualize</vt:lpstr>
      <vt:lpstr>Visualize Co-Citations: Fix Layout</vt:lpstr>
      <vt:lpstr>Visualize Co-Citations: Map Attributes</vt:lpstr>
      <vt:lpstr>Visualize Co-Citations: Final Graph</vt:lpstr>
      <vt:lpstr>Your Turn!</vt:lpstr>
      <vt:lpstr>Want More?</vt:lpstr>
      <vt:lpstr>Please Give Us Your Constructive Feedback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Citation Analysis with Sci2</dc:title>
  <dc:creator>IQSS</dc:creator>
  <cp:lastModifiedBy>Ista Zahn</cp:lastModifiedBy>
  <cp:revision>54</cp:revision>
  <cp:lastPrinted>2013-01-16T16:49:30Z</cp:lastPrinted>
  <dcterms:created xsi:type="dcterms:W3CDTF">2012-12-07T15:04:53Z</dcterms:created>
  <dcterms:modified xsi:type="dcterms:W3CDTF">2013-01-16T17:44:48Z</dcterms:modified>
</cp:coreProperties>
</file>